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57" r:id="rId3"/>
  </p:sldIdLst>
  <p:sldSz cx="6858000" cy="9906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96" d="100"/>
          <a:sy n="96" d="100"/>
        </p:scale>
        <p:origin x="-1860" y="-20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4"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57082" y="4777292"/>
            <a:ext cx="5337885" cy="2123369"/>
          </a:xfrm>
        </p:spPr>
        <p:txBody>
          <a:bodyPr anchor="b"/>
          <a:lstStyle>
            <a:lvl1pPr>
              <a:defRPr sz="4000"/>
            </a:lvl1pPr>
          </a:lstStyle>
          <a:p>
            <a:r>
              <a:rPr lang="fr-FR" smtClean="0"/>
              <a:t>Modifiez le style du titre</a:t>
            </a:r>
            <a:endParaRPr lang="en-US" dirty="0"/>
          </a:p>
        </p:txBody>
      </p:sp>
      <p:sp>
        <p:nvSpPr>
          <p:cNvPr id="3" name="Subtitle 2"/>
          <p:cNvSpPr>
            <a:spLocks noGrp="1"/>
          </p:cNvSpPr>
          <p:nvPr>
            <p:ph type="subTitle" idx="1"/>
          </p:nvPr>
        </p:nvSpPr>
        <p:spPr>
          <a:xfrm>
            <a:off x="757082" y="6900660"/>
            <a:ext cx="5337885" cy="1244273"/>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31B693BA-4793-4F11-A937-4DFC22953616}" type="datetimeFigureOut">
              <a:rPr lang="fr-FR" smtClean="0"/>
              <a:t>19/01/2013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97E3FEA-613A-44B2-A495-0EF00925AD56}"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757082" y="2610633"/>
            <a:ext cx="5342310" cy="5852076"/>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1B693BA-4793-4F11-A937-4DFC22953616}" type="datetimeFigureOut">
              <a:rPr lang="fr-FR" smtClean="0"/>
              <a:t>19/01/2013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97E3FEA-613A-44B2-A495-0EF00925AD56}"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94671" y="976044"/>
            <a:ext cx="1104722" cy="7489918"/>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757082" y="976045"/>
            <a:ext cx="4100668" cy="74899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1B693BA-4793-4F11-A937-4DFC22953616}" type="datetimeFigureOut">
              <a:rPr lang="fr-FR" smtClean="0"/>
              <a:t>19/01/2013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97E3FEA-613A-44B2-A495-0EF00925AD56}"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10"/>
          </p:nvPr>
        </p:nvSpPr>
        <p:spPr/>
        <p:txBody>
          <a:bodyPr/>
          <a:lstStyle/>
          <a:p>
            <a:fld id="{31B693BA-4793-4F11-A937-4DFC22953616}" type="datetimeFigureOut">
              <a:rPr lang="fr-FR" smtClean="0"/>
              <a:t>19/01/2013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97E3FEA-613A-44B2-A495-0EF00925AD56}"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57082" y="4779061"/>
            <a:ext cx="5337884" cy="2121600"/>
          </a:xfrm>
        </p:spPr>
        <p:txBody>
          <a:bodyPr anchor="b"/>
          <a:lstStyle>
            <a:lvl1pPr algn="r">
              <a:defRPr sz="3200" b="0" cap="none"/>
            </a:lvl1pPr>
          </a:lstStyle>
          <a:p>
            <a:r>
              <a:rPr lang="fr-FR" smtClean="0"/>
              <a:t>Modifiez le style du titre</a:t>
            </a:r>
            <a:endParaRPr lang="en-US"/>
          </a:p>
        </p:txBody>
      </p:sp>
      <p:sp>
        <p:nvSpPr>
          <p:cNvPr id="3" name="Text Placeholder 2"/>
          <p:cNvSpPr>
            <a:spLocks noGrp="1"/>
          </p:cNvSpPr>
          <p:nvPr>
            <p:ph type="body" idx="1"/>
          </p:nvPr>
        </p:nvSpPr>
        <p:spPr>
          <a:xfrm>
            <a:off x="757082" y="6900661"/>
            <a:ext cx="5337884" cy="12428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1B693BA-4793-4F11-A937-4DFC22953616}" type="datetimeFigureOut">
              <a:rPr lang="fr-FR" smtClean="0"/>
              <a:t>19/01/2013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97E3FEA-613A-44B2-A495-0EF00925AD56}"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57082" y="976046"/>
            <a:ext cx="5342310" cy="1335353"/>
          </a:xfrm>
        </p:spPr>
        <p:txBody>
          <a:bodyPr/>
          <a:lstStyle/>
          <a:p>
            <a:r>
              <a:rPr lang="fr-FR" smtClean="0"/>
              <a:t>Modifiez le style du titre</a:t>
            </a:r>
            <a:endParaRPr lang="en-US"/>
          </a:p>
        </p:txBody>
      </p:sp>
      <p:sp>
        <p:nvSpPr>
          <p:cNvPr id="3" name="Content Placeholder 2"/>
          <p:cNvSpPr>
            <a:spLocks noGrp="1"/>
          </p:cNvSpPr>
          <p:nvPr>
            <p:ph sz="half" idx="1"/>
          </p:nvPr>
        </p:nvSpPr>
        <p:spPr>
          <a:xfrm>
            <a:off x="757082" y="2614083"/>
            <a:ext cx="2603458" cy="5851879"/>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3497461" y="2614082"/>
            <a:ext cx="2601932" cy="585188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1B693BA-4793-4F11-A937-4DFC22953616}" type="datetimeFigureOut">
              <a:rPr lang="fr-FR" smtClean="0"/>
              <a:t>19/01/2013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97E3FEA-613A-44B2-A495-0EF00925AD56}"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757082" y="2618673"/>
            <a:ext cx="2603458" cy="832378"/>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757082" y="3451052"/>
            <a:ext cx="2603458" cy="501491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3497461" y="2618673"/>
            <a:ext cx="2603456" cy="832378"/>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3497461" y="3451052"/>
            <a:ext cx="2603456" cy="501491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31B693BA-4793-4F11-A937-4DFC22953616}" type="datetimeFigureOut">
              <a:rPr lang="fr-FR" smtClean="0"/>
              <a:t>19/01/2013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97E3FEA-613A-44B2-A495-0EF00925AD56}"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31B693BA-4793-4F11-A937-4DFC22953616}" type="datetimeFigureOut">
              <a:rPr lang="fr-FR" smtClean="0"/>
              <a:t>19/01/2013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97E3FEA-613A-44B2-A495-0EF00925AD56}"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693BA-4793-4F11-A937-4DFC22953616}" type="datetimeFigureOut">
              <a:rPr lang="fr-FR" smtClean="0"/>
              <a:t>19/01/2013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97E3FEA-613A-44B2-A495-0EF00925AD56}"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57081" y="644349"/>
            <a:ext cx="1995488" cy="1712910"/>
          </a:xfrm>
        </p:spPr>
        <p:txBody>
          <a:bodyPr anchor="b"/>
          <a:lstStyle>
            <a:lvl1pPr algn="l">
              <a:defRPr sz="2400" b="0"/>
            </a:lvl1pPr>
          </a:lstStyle>
          <a:p>
            <a:r>
              <a:rPr lang="fr-FR" smtClean="0"/>
              <a:t>Modifiez le style du titre</a:t>
            </a:r>
            <a:endParaRPr lang="en-US"/>
          </a:p>
        </p:txBody>
      </p:sp>
      <p:sp>
        <p:nvSpPr>
          <p:cNvPr id="3" name="Content Placeholder 2"/>
          <p:cNvSpPr>
            <a:spLocks noGrp="1"/>
          </p:cNvSpPr>
          <p:nvPr>
            <p:ph idx="1"/>
          </p:nvPr>
        </p:nvSpPr>
        <p:spPr>
          <a:xfrm>
            <a:off x="2889491" y="644349"/>
            <a:ext cx="3209902" cy="782161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757081" y="2357260"/>
            <a:ext cx="1995488" cy="61086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1B693BA-4793-4F11-A937-4DFC22953616}" type="datetimeFigureOut">
              <a:rPr lang="fr-FR" smtClean="0"/>
              <a:t>19/01/2013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97E3FEA-613A-44B2-A495-0EF00925AD56}"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57083" y="2003528"/>
            <a:ext cx="2473465" cy="1608034"/>
          </a:xfrm>
        </p:spPr>
        <p:txBody>
          <a:bodyPr anchor="b">
            <a:normAutofit/>
          </a:bodyPr>
          <a:lstStyle>
            <a:lvl1pPr algn="l">
              <a:defRPr sz="2400" b="0"/>
            </a:lvl1pPr>
          </a:lstStyle>
          <a:p>
            <a:r>
              <a:rPr lang="fr-FR" smtClean="0"/>
              <a:t>Modifiez le style du titre</a:t>
            </a:r>
            <a:endParaRPr lang="en-US"/>
          </a:p>
        </p:txBody>
      </p:sp>
      <p:sp>
        <p:nvSpPr>
          <p:cNvPr id="4" name="Text Placeholder 3"/>
          <p:cNvSpPr>
            <a:spLocks noGrp="1"/>
          </p:cNvSpPr>
          <p:nvPr>
            <p:ph type="body" sz="half" idx="2"/>
          </p:nvPr>
        </p:nvSpPr>
        <p:spPr>
          <a:xfrm>
            <a:off x="757082" y="3611562"/>
            <a:ext cx="2473466" cy="3654733"/>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1B693BA-4793-4F11-A937-4DFC22953616}" type="datetimeFigureOut">
              <a:rPr lang="fr-FR" smtClean="0"/>
              <a:t>19/01/2013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97E3FEA-613A-44B2-A495-0EF00925AD56}" type="slidenum">
              <a:rPr lang="fr-FR" smtClean="0"/>
              <a:t>‹N°›</a:t>
            </a:fld>
            <a:endParaRPr lang="fr-FR"/>
          </a:p>
        </p:txBody>
      </p:sp>
      <p:grpSp>
        <p:nvGrpSpPr>
          <p:cNvPr id="16" name="Group 15"/>
          <p:cNvGrpSpPr/>
          <p:nvPr/>
        </p:nvGrpSpPr>
        <p:grpSpPr>
          <a:xfrm>
            <a:off x="3387115" y="1436338"/>
            <a:ext cx="1385354" cy="2210634"/>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3505644" y="2313295"/>
            <a:ext cx="2571750" cy="4953000"/>
          </a:xfrm>
          <a:prstGeom prst="ellipse">
            <a:avLst/>
          </a:prstGeom>
          <a:ln w="76200">
            <a:solidFill>
              <a:schemeClr val="tx2">
                <a:lumMod val="75000"/>
              </a:schemeClr>
            </a:solidFill>
          </a:ln>
        </p:spPr>
        <p:txBody>
          <a:bodyPr/>
          <a:lstStyle/>
          <a:p>
            <a:r>
              <a:rPr lang="fr-FR" smtClean="0"/>
              <a:t>Cliquez sur l'icône pour ajouter une image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52219" y="5839277"/>
            <a:ext cx="1307959" cy="2757782"/>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390479" y="1582115"/>
            <a:ext cx="1431925" cy="2757781"/>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409047" y="408682"/>
            <a:ext cx="1431925" cy="2757781"/>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390478" y="8275417"/>
            <a:ext cx="1431926" cy="1724314"/>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35033" y="-89135"/>
            <a:ext cx="1086830" cy="2422426"/>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693085" y="-233455"/>
            <a:ext cx="1431925" cy="2757781"/>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954400"/>
            <a:ext cx="1431925" cy="2757781"/>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5623149" y="-89135"/>
            <a:ext cx="1270850" cy="2422426"/>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4588126" y="-89134"/>
            <a:ext cx="1431926" cy="2463425"/>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5620841" y="1582113"/>
            <a:ext cx="1273158" cy="2757782"/>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6042505" y="7424945"/>
            <a:ext cx="852896" cy="2541831"/>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4996284" y="6301985"/>
            <a:ext cx="1431925" cy="2757781"/>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52219" y="7148218"/>
            <a:ext cx="1015395" cy="2757782"/>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531354" y="6919375"/>
            <a:ext cx="1431925" cy="2757781"/>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4588128" y="1132428"/>
            <a:ext cx="1431925" cy="2757781"/>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4844290" y="7424945"/>
            <a:ext cx="1431925" cy="2757781"/>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6298653" y="863577"/>
            <a:ext cx="595346" cy="1809770"/>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4762575" y="298295"/>
            <a:ext cx="780957" cy="1504065"/>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5154096" y="2095377"/>
            <a:ext cx="913690" cy="1759699"/>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5414301" y="2961006"/>
            <a:ext cx="780957" cy="1504065"/>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5812062" y="3844583"/>
            <a:ext cx="540981" cy="1041889"/>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513791" y="-145854"/>
            <a:ext cx="895257" cy="100795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126979" y="-145853"/>
            <a:ext cx="771771" cy="664284"/>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52218" y="-145853"/>
            <a:ext cx="442697" cy="884417"/>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08075" y="6242576"/>
            <a:ext cx="1047665" cy="2017726"/>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4344099" y="9374394"/>
            <a:ext cx="836954" cy="641000"/>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4596000" y="9257213"/>
            <a:ext cx="927764" cy="758180"/>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5683241" y="9257215"/>
            <a:ext cx="908556" cy="758179"/>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8304" y="7138424"/>
            <a:ext cx="458423" cy="882888"/>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52219" y="8915933"/>
            <a:ext cx="583573" cy="1083798"/>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52219" y="7451275"/>
            <a:ext cx="422643" cy="1296476"/>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19319" y="696780"/>
            <a:ext cx="448812" cy="1308239"/>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355656" y="1208702"/>
            <a:ext cx="683113" cy="1315625"/>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239418" y="2097710"/>
            <a:ext cx="579745" cy="1116545"/>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278443" y="2725642"/>
            <a:ext cx="457775" cy="88164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16007" y="2772874"/>
            <a:ext cx="391323" cy="753659"/>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5476888" y="-89135"/>
            <a:ext cx="683114" cy="1084537"/>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6538593" y="-89134"/>
            <a:ext cx="355406" cy="885460"/>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5811179" y="408682"/>
            <a:ext cx="846391" cy="163008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6686039" y="1082760"/>
            <a:ext cx="207960" cy="1311544"/>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5693153" y="1052275"/>
            <a:ext cx="727301" cy="140072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5602531" y="1916021"/>
            <a:ext cx="456143" cy="878497"/>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5722456" y="8105395"/>
            <a:ext cx="553759" cy="1066498"/>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5229662" y="7572146"/>
            <a:ext cx="553759" cy="1066498"/>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5620841" y="7118463"/>
            <a:ext cx="553759" cy="1066498"/>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6171775" y="8184960"/>
            <a:ext cx="454226" cy="87480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6058674" y="5919106"/>
            <a:ext cx="415162" cy="799571"/>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6308862" y="7305824"/>
            <a:ext cx="415162" cy="799571"/>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6516443" y="6919373"/>
            <a:ext cx="377556" cy="799572"/>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57082" y="976046"/>
            <a:ext cx="5343835" cy="1335353"/>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757082" y="2610633"/>
            <a:ext cx="5343834" cy="5852076"/>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2"/>
          </p:nvPr>
        </p:nvSpPr>
        <p:spPr>
          <a:xfrm>
            <a:off x="4828008" y="8597060"/>
            <a:ext cx="1600200" cy="527403"/>
          </a:xfrm>
          <a:prstGeom prst="rect">
            <a:avLst/>
          </a:prstGeom>
        </p:spPr>
        <p:txBody>
          <a:bodyPr vert="horz" lIns="91440" tIns="45720" rIns="91440" bIns="45720" rtlCol="0" anchor="b"/>
          <a:lstStyle>
            <a:lvl1pPr algn="r">
              <a:defRPr sz="900">
                <a:solidFill>
                  <a:schemeClr val="tx1">
                    <a:tint val="75000"/>
                  </a:schemeClr>
                </a:solidFill>
              </a:defRPr>
            </a:lvl1pPr>
          </a:lstStyle>
          <a:p>
            <a:fld id="{31B693BA-4793-4F11-A937-4DFC22953616}" type="datetimeFigureOut">
              <a:rPr lang="fr-FR" smtClean="0"/>
              <a:t>19/01/2013</a:t>
            </a:fld>
            <a:endParaRPr lang="fr-FR"/>
          </a:p>
        </p:txBody>
      </p:sp>
      <p:sp>
        <p:nvSpPr>
          <p:cNvPr id="5" name="Footer Placeholder 4"/>
          <p:cNvSpPr>
            <a:spLocks noGrp="1"/>
          </p:cNvSpPr>
          <p:nvPr>
            <p:ph type="ftr" sz="quarter" idx="3"/>
          </p:nvPr>
        </p:nvSpPr>
        <p:spPr>
          <a:xfrm>
            <a:off x="885709" y="8597060"/>
            <a:ext cx="3942299" cy="527403"/>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29494" y="8597060"/>
            <a:ext cx="456215" cy="527403"/>
          </a:xfrm>
          <a:prstGeom prst="rect">
            <a:avLst/>
          </a:prstGeom>
        </p:spPr>
        <p:txBody>
          <a:bodyPr vert="horz" lIns="91440" tIns="45720" rIns="91440" bIns="45720" rtlCol="0" anchor="b"/>
          <a:lstStyle>
            <a:lvl1pPr algn="l">
              <a:defRPr sz="1800">
                <a:solidFill>
                  <a:schemeClr val="tx1">
                    <a:tint val="75000"/>
                  </a:schemeClr>
                </a:solidFill>
              </a:defRPr>
            </a:lvl1pPr>
          </a:lstStyle>
          <a:p>
            <a:fld id="{897E3FEA-613A-44B2-A495-0EF00925AD56}" type="slidenum">
              <a:rPr lang="fr-FR" smtClean="0"/>
              <a:t>‹N°›</a:t>
            </a:fld>
            <a:endParaRPr lang="fr-FR"/>
          </a:p>
        </p:txBody>
      </p:sp>
      <p:sp>
        <p:nvSpPr>
          <p:cNvPr id="55" name="Oval 54"/>
          <p:cNvSpPr>
            <a:spLocks noChangeAspect="1"/>
          </p:cNvSpPr>
          <p:nvPr/>
        </p:nvSpPr>
        <p:spPr>
          <a:xfrm>
            <a:off x="1187379" y="7878322"/>
            <a:ext cx="1431926" cy="2121409"/>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6428208" y="4886472"/>
            <a:ext cx="229733" cy="442448"/>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6298653" y="5107696"/>
            <a:ext cx="229733" cy="442448"/>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6456306" y="5327829"/>
            <a:ext cx="229733" cy="442448"/>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16008" y="3898452"/>
            <a:ext cx="350720" cy="675461"/>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355656" y="4573913"/>
            <a:ext cx="344078" cy="662668"/>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02694" y="4886473"/>
            <a:ext cx="264034" cy="50850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64950" y="3728803"/>
            <a:ext cx="1020331" cy="2757782"/>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4629843" y="3460046"/>
            <a:ext cx="913690" cy="1759699"/>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package" Target="../embeddings/Document_Microsoft_Word2.docx"/><Relationship Id="rId13" Type="http://schemas.openxmlformats.org/officeDocument/2006/relationships/oleObject" Target="../embeddings/oleObject4.bin"/><Relationship Id="rId3" Type="http://schemas.openxmlformats.org/officeDocument/2006/relationships/image" Target="../media/image2.jpeg"/><Relationship Id="rId7" Type="http://schemas.openxmlformats.org/officeDocument/2006/relationships/oleObject" Target="../embeddings/oleObject2.bin"/><Relationship Id="rId12" Type="http://schemas.openxmlformats.org/officeDocument/2006/relationships/image" Target="../media/image9.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emf"/><Relationship Id="rId11" Type="http://schemas.openxmlformats.org/officeDocument/2006/relationships/package" Target="../embeddings/Document_Microsoft_Word3.docx"/><Relationship Id="rId5" Type="http://schemas.openxmlformats.org/officeDocument/2006/relationships/package" Target="../embeddings/Document_Microsoft_Word1.docx"/><Relationship Id="rId15" Type="http://schemas.openxmlformats.org/officeDocument/2006/relationships/image" Target="../media/image10.emf"/><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8.emf"/><Relationship Id="rId14" Type="http://schemas.openxmlformats.org/officeDocument/2006/relationships/package" Target="../embeddings/Document_Microsoft_Word4.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92896" y="56456"/>
            <a:ext cx="3429000" cy="646331"/>
          </a:xfrm>
          <a:prstGeom prst="rect">
            <a:avLst/>
          </a:prstGeom>
        </p:spPr>
        <p:txBody>
          <a:bodyPr>
            <a:spAutoFit/>
          </a:bodyPr>
          <a:lstStyle/>
          <a:p>
            <a:pPr algn="ctr"/>
            <a:r>
              <a:rPr lang="fr-FR" b="1" dirty="0" smtClean="0">
                <a:solidFill>
                  <a:srgbClr val="00B0F0"/>
                </a:solidFill>
                <a:effectLst>
                  <a:outerShdw blurRad="38100" dist="38100" dir="2700000" algn="tl">
                    <a:srgbClr val="000000">
                      <a:alpha val="43137"/>
                    </a:srgbClr>
                  </a:outerShdw>
                </a:effectLst>
                <a:latin typeface="Century Gothic" pitchFamily="34" charset="0"/>
                <a:ea typeface="Ebrima" pitchFamily="2" charset="0"/>
                <a:cs typeface="Ebrima" pitchFamily="2" charset="0"/>
              </a:rPr>
              <a:t>MASTER GESTION DES RESSOURCES AQUATIQUES</a:t>
            </a:r>
            <a:endParaRPr lang="fr-FR" b="1" dirty="0">
              <a:solidFill>
                <a:srgbClr val="00B0F0"/>
              </a:solidFill>
              <a:effectLst>
                <a:outerShdw blurRad="38100" dist="38100" dir="2700000" algn="tl">
                  <a:srgbClr val="000000">
                    <a:alpha val="43137"/>
                  </a:srgbClr>
                </a:outerShdw>
              </a:effectLst>
              <a:latin typeface="Century Gothic" pitchFamily="34" charset="0"/>
              <a:ea typeface="Ebrima" pitchFamily="2" charset="0"/>
              <a:cs typeface="Ebrima" pitchFamily="2" charset="0"/>
            </a:endParaRPr>
          </a:p>
        </p:txBody>
      </p:sp>
      <p:sp>
        <p:nvSpPr>
          <p:cNvPr id="8" name="Rectangle 7"/>
          <p:cNvSpPr/>
          <p:nvPr/>
        </p:nvSpPr>
        <p:spPr>
          <a:xfrm>
            <a:off x="1700808" y="3385122"/>
            <a:ext cx="3162300" cy="2046714"/>
          </a:xfrm>
          <a:prstGeom prst="rect">
            <a:avLst/>
          </a:prstGeom>
        </p:spPr>
        <p:txBody>
          <a:bodyPr wrap="square">
            <a:spAutoFit/>
          </a:bodyPr>
          <a:lstStyle/>
          <a:p>
            <a:pPr>
              <a:spcAft>
                <a:spcPts val="600"/>
              </a:spcAft>
              <a:tabLst>
                <a:tab pos="180975" algn="l"/>
              </a:tabLst>
            </a:pPr>
            <a:r>
              <a:rPr lang="fr-FR" sz="1400" b="1" dirty="0" smtClean="0">
                <a:latin typeface="Arial" pitchFamily="34" charset="0"/>
                <a:cs typeface="Arial" pitchFamily="34" charset="0"/>
                <a:sym typeface="Wingdings"/>
              </a:rPr>
              <a:t></a:t>
            </a:r>
            <a:r>
              <a:rPr lang="fr-FR" sz="1400" b="1" dirty="0" smtClean="0">
                <a:solidFill>
                  <a:schemeClr val="accent6"/>
                </a:solidFill>
                <a:latin typeface="Arial" pitchFamily="34" charset="0"/>
                <a:cs typeface="Arial" pitchFamily="34" charset="0"/>
              </a:rPr>
              <a:t>	</a:t>
            </a:r>
            <a:r>
              <a:rPr lang="fr-FR" sz="1300" b="1" dirty="0" smtClean="0">
                <a:latin typeface="Arial" pitchFamily="34" charset="0"/>
                <a:cs typeface="Arial" pitchFamily="34" charset="0"/>
              </a:rPr>
              <a:t>Objectifs de la formation </a:t>
            </a:r>
          </a:p>
          <a:p>
            <a:pPr algn="just"/>
            <a:r>
              <a:rPr lang="fr-FR" sz="1200" b="1" dirty="0" smtClean="0">
                <a:solidFill>
                  <a:srgbClr val="0070C0"/>
                </a:solidFill>
                <a:latin typeface="Arial" pitchFamily="34" charset="0"/>
                <a:cs typeface="Arial" pitchFamily="34" charset="0"/>
              </a:rPr>
              <a:t>Le master en gestion des ressources aquatiques </a:t>
            </a:r>
            <a:r>
              <a:rPr lang="fr-FR" sz="1200" dirty="0" smtClean="0">
                <a:solidFill>
                  <a:schemeClr val="bg1"/>
                </a:solidFill>
                <a:latin typeface="Arial" pitchFamily="34" charset="0"/>
                <a:cs typeface="Arial" pitchFamily="34" charset="0"/>
              </a:rPr>
              <a:t>constitue une discipline de la biologie marine et continentale. La formation s’intéresse à la productivité et la production naturelle des ressources aquatiques, à l’aquaculture et plus précisément à la pisciculture ainsi qu’au contrôle de la qualité des produits de la pêche et de l’aquaculture.</a:t>
            </a:r>
          </a:p>
        </p:txBody>
      </p:sp>
      <p:sp>
        <p:nvSpPr>
          <p:cNvPr id="9" name="Rectangle 8"/>
          <p:cNvSpPr/>
          <p:nvPr/>
        </p:nvSpPr>
        <p:spPr>
          <a:xfrm>
            <a:off x="1700808" y="5338184"/>
            <a:ext cx="5040560" cy="1015663"/>
          </a:xfrm>
          <a:prstGeom prst="rect">
            <a:avLst/>
          </a:prstGeom>
        </p:spPr>
        <p:txBody>
          <a:bodyPr wrap="square">
            <a:spAutoFit/>
          </a:bodyPr>
          <a:lstStyle/>
          <a:p>
            <a:pPr lvl="0" algn="just"/>
            <a:r>
              <a:rPr lang="fr-FR" sz="1200" dirty="0" smtClean="0">
                <a:solidFill>
                  <a:prstClr val="black"/>
                </a:solidFill>
                <a:latin typeface="Arial" pitchFamily="34" charset="0"/>
                <a:cs typeface="Arial" pitchFamily="34" charset="0"/>
              </a:rPr>
              <a:t>Ce </a:t>
            </a:r>
            <a:r>
              <a:rPr lang="fr-FR" sz="1200" dirty="0">
                <a:solidFill>
                  <a:prstClr val="black"/>
                </a:solidFill>
                <a:latin typeface="Arial" pitchFamily="34" charset="0"/>
                <a:cs typeface="Arial" pitchFamily="34" charset="0"/>
              </a:rPr>
              <a:t>master devra répondre à des besoins, notamment par la formation de spécialistes halieutes, de spécialistes en élevage d’animaux aquatiques, de spécialistes dans la gestion des ressources aquatiques, ainsi que dans le contrôle qualité des produits de la pêche et de l’aquaculture.</a:t>
            </a:r>
          </a:p>
        </p:txBody>
      </p:sp>
      <p:sp>
        <p:nvSpPr>
          <p:cNvPr id="10" name="Rectangle 9"/>
          <p:cNvSpPr/>
          <p:nvPr/>
        </p:nvSpPr>
        <p:spPr>
          <a:xfrm>
            <a:off x="1700808" y="1132508"/>
            <a:ext cx="5040560" cy="2308324"/>
          </a:xfrm>
          <a:prstGeom prst="rect">
            <a:avLst/>
          </a:prstGeom>
        </p:spPr>
        <p:txBody>
          <a:bodyPr wrap="square">
            <a:spAutoFit/>
          </a:bodyPr>
          <a:lstStyle/>
          <a:p>
            <a:pPr lvl="0" algn="just"/>
            <a:r>
              <a:rPr lang="fr-FR" sz="1200" i="1" dirty="0">
                <a:solidFill>
                  <a:prstClr val="black"/>
                </a:solidFill>
                <a:latin typeface="Arial" pitchFamily="34" charset="0"/>
                <a:cs typeface="Arial" pitchFamily="34" charset="0"/>
              </a:rPr>
              <a:t>Suite à la surexploitation et à l’utilisation irrationnelle des ressources marines et dulcicoles, la pêche par capture n’arrive plus à combler les besoins </a:t>
            </a:r>
            <a:r>
              <a:rPr lang="fr-FR" sz="1200" i="1" dirty="0" smtClean="0">
                <a:solidFill>
                  <a:prstClr val="black"/>
                </a:solidFill>
                <a:latin typeface="Arial" pitchFamily="34" charset="0"/>
                <a:cs typeface="Arial" pitchFamily="34" charset="0"/>
              </a:rPr>
              <a:t>alimentaires </a:t>
            </a:r>
            <a:r>
              <a:rPr lang="fr-FR" sz="1200" i="1" dirty="0">
                <a:solidFill>
                  <a:prstClr val="black"/>
                </a:solidFill>
                <a:latin typeface="Arial" pitchFamily="34" charset="0"/>
                <a:cs typeface="Arial" pitchFamily="34" charset="0"/>
              </a:rPr>
              <a:t>humains en protéines animales. De plus, l’industrialisation galopante du pays qui représente une source d’une importance majeure et la pollution des milieux aquatiques entrainent des menaces sur le niveau du stock exploitable, la biodiversité, sur la santé publique, etc……</a:t>
            </a:r>
          </a:p>
          <a:p>
            <a:pPr lvl="0" algn="just"/>
            <a:r>
              <a:rPr lang="fr-FR" sz="1200" i="1" dirty="0">
                <a:solidFill>
                  <a:prstClr val="black"/>
                </a:solidFill>
                <a:latin typeface="Arial" pitchFamily="34" charset="0"/>
                <a:cs typeface="Arial" pitchFamily="34" charset="0"/>
              </a:rPr>
              <a:t>En effet, les ressources aquatiques naturelles exploitées étant épuisables, il est nécessaire de rationnaliser ces exploitations. Aussi, faut-il mener des études pour la maitrise des techniques et des moyens nécessaires à la protection et la gestion efficace des milieux aquatiques.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4018" y="3502624"/>
            <a:ext cx="1916832" cy="175811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e 12"/>
          <p:cNvGrpSpPr/>
          <p:nvPr/>
        </p:nvGrpSpPr>
        <p:grpSpPr>
          <a:xfrm>
            <a:off x="-15902" y="0"/>
            <a:ext cx="1644702" cy="9906000"/>
            <a:chOff x="-15902" y="0"/>
            <a:chExt cx="1644702" cy="9906000"/>
          </a:xfrm>
        </p:grpSpPr>
        <p:pic>
          <p:nvPicPr>
            <p:cNvPr id="1027" name="Picture 3" descr="E:\Master_Plaquettes\oce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2" y="0"/>
              <a:ext cx="1644702" cy="99060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p:nvPr/>
          </p:nvPicPr>
          <p:blipFill>
            <a:blip r:embed="rId4" cstate="print"/>
            <a:srcRect/>
            <a:stretch>
              <a:fillRect/>
            </a:stretch>
          </p:blipFill>
          <p:spPr bwMode="auto">
            <a:xfrm>
              <a:off x="266389" y="132818"/>
              <a:ext cx="1080120" cy="674229"/>
            </a:xfrm>
            <a:prstGeom prst="roundRect">
              <a:avLst>
                <a:gd name="adj" fmla="val 8594"/>
              </a:avLst>
            </a:prstGeom>
            <a:solidFill>
              <a:srgbClr val="FFFFFF">
                <a:shade val="85000"/>
              </a:srgbClr>
            </a:solidFill>
            <a:ln>
              <a:noFill/>
            </a:ln>
            <a:effectLst>
              <a:outerShdw blurRad="57785" dist="33020" dir="3180000" algn="ctr">
                <a:srgbClr val="000000">
                  <a:alpha val="30000"/>
                </a:srgbClr>
              </a:outerShdw>
              <a:reflection blurRad="12700" stA="38000" endPos="28000" dist="5000" dir="5400000" sy="-100000" algn="bl" rotWithShape="0"/>
            </a:effectLst>
            <a:scene3d>
              <a:camera prst="orthographicFront">
                <a:rot lat="0" lon="0" rev="0"/>
              </a:camera>
              <a:lightRig rig="brightRoom" dir="t">
                <a:rot lat="0" lon="0" rev="600000"/>
              </a:lightRig>
            </a:scene3d>
            <a:sp3d prstMaterial="metal">
              <a:bevelT w="38100" h="57150" prst="angle"/>
            </a:sp3d>
          </p:spPr>
        </p:pic>
      </p:grpSp>
      <p:sp>
        <p:nvSpPr>
          <p:cNvPr id="11" name="Rectangle 10"/>
          <p:cNvSpPr/>
          <p:nvPr/>
        </p:nvSpPr>
        <p:spPr>
          <a:xfrm>
            <a:off x="1700807" y="6336754"/>
            <a:ext cx="4944531" cy="1107996"/>
          </a:xfrm>
          <a:prstGeom prst="rect">
            <a:avLst/>
          </a:prstGeom>
        </p:spPr>
        <p:txBody>
          <a:bodyPr wrap="square">
            <a:spAutoFit/>
          </a:bodyPr>
          <a:lstStyle/>
          <a:p>
            <a:pPr algn="just">
              <a:spcAft>
                <a:spcPts val="600"/>
              </a:spcAft>
            </a:pPr>
            <a:r>
              <a:rPr lang="fr-FR" sz="1200" b="1" dirty="0" smtClean="0">
                <a:latin typeface="Arial" pitchFamily="34" charset="0"/>
                <a:cs typeface="Arial" pitchFamily="34" charset="0"/>
                <a:sym typeface="Wingdings"/>
              </a:rPr>
              <a:t> </a:t>
            </a:r>
            <a:r>
              <a:rPr lang="fr-FR" sz="1300" b="1" dirty="0" smtClean="0">
                <a:latin typeface="Arial" pitchFamily="34" charset="0"/>
                <a:cs typeface="Arial" pitchFamily="34" charset="0"/>
              </a:rPr>
              <a:t>Profils et compétences visées</a:t>
            </a:r>
          </a:p>
          <a:p>
            <a:pPr algn="just"/>
            <a:r>
              <a:rPr lang="fr-FR" sz="1200" dirty="0" smtClean="0">
                <a:solidFill>
                  <a:schemeClr val="bg1"/>
                </a:solidFill>
                <a:latin typeface="Arial" pitchFamily="34" charset="0"/>
                <a:cs typeface="Arial" pitchFamily="34" charset="0"/>
              </a:rPr>
              <a:t>Les connaissances théoriques et pratiques acquises à l’issue de cette formation permettront aux lauréats d’avoir les compétences suffisantes et nécessaires dans les domaines de la pêche, de l’aquaculture et la gestion des milieux aquatiques naturels.</a:t>
            </a: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7889" y="7444750"/>
            <a:ext cx="1551013" cy="11300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693384" y="7444750"/>
            <a:ext cx="3429000" cy="2123658"/>
          </a:xfrm>
          <a:prstGeom prst="rect">
            <a:avLst/>
          </a:prstGeom>
        </p:spPr>
        <p:txBody>
          <a:bodyPr>
            <a:spAutoFit/>
          </a:bodyPr>
          <a:lstStyle/>
          <a:p>
            <a:pPr lvl="0" algn="just"/>
            <a:r>
              <a:rPr lang="fr-FR" sz="1200" dirty="0">
                <a:solidFill>
                  <a:prstClr val="black"/>
                </a:solidFill>
                <a:latin typeface="Arial" pitchFamily="34" charset="0"/>
                <a:cs typeface="Arial" pitchFamily="34" charset="0"/>
              </a:rPr>
              <a:t>Ce master répond aussi bien aux besoins régionaux que nationaux en terme de </a:t>
            </a:r>
            <a:r>
              <a:rPr lang="fr-FR" sz="1200" dirty="0">
                <a:latin typeface="Arial" pitchFamily="34" charset="0"/>
                <a:cs typeface="Arial" pitchFamily="34" charset="0"/>
              </a:rPr>
              <a:t>spécialistes</a:t>
            </a:r>
            <a:r>
              <a:rPr lang="fr-FR" sz="1200" dirty="0">
                <a:solidFill>
                  <a:prstClr val="black"/>
                </a:solidFill>
                <a:latin typeface="Arial" pitchFamily="34" charset="0"/>
                <a:cs typeface="Arial" pitchFamily="34" charset="0"/>
              </a:rPr>
              <a:t> capables de prendre en </a:t>
            </a:r>
            <a:r>
              <a:rPr lang="fr-FR" sz="1200" dirty="0" smtClean="0">
                <a:solidFill>
                  <a:prstClr val="black"/>
                </a:solidFill>
                <a:latin typeface="Arial" pitchFamily="34" charset="0"/>
                <a:cs typeface="Arial" pitchFamily="34" charset="0"/>
              </a:rPr>
              <a:t>charge : </a:t>
            </a:r>
          </a:p>
          <a:p>
            <a:pPr marL="171450" lvl="0" indent="-171450" algn="just">
              <a:buFont typeface="Arial" pitchFamily="34" charset="0"/>
              <a:buChar char="•"/>
            </a:pPr>
            <a:r>
              <a:rPr lang="fr-FR" sz="1200" dirty="0" smtClean="0">
                <a:solidFill>
                  <a:prstClr val="black"/>
                </a:solidFill>
                <a:latin typeface="Arial" pitchFamily="34" charset="0"/>
                <a:cs typeface="Arial" pitchFamily="34" charset="0"/>
              </a:rPr>
              <a:t>la </a:t>
            </a:r>
            <a:r>
              <a:rPr lang="fr-FR" sz="1200" dirty="0">
                <a:latin typeface="Arial" pitchFamily="34" charset="0"/>
                <a:cs typeface="Arial" pitchFamily="34" charset="0"/>
              </a:rPr>
              <a:t>gestion des pêcheries</a:t>
            </a:r>
            <a:r>
              <a:rPr lang="fr-FR" sz="1200" dirty="0">
                <a:solidFill>
                  <a:prstClr val="black"/>
                </a:solidFill>
                <a:latin typeface="Arial" pitchFamily="34" charset="0"/>
                <a:cs typeface="Arial" pitchFamily="34" charset="0"/>
              </a:rPr>
              <a:t>, </a:t>
            </a:r>
            <a:endParaRPr lang="fr-FR" sz="1200" dirty="0" smtClean="0">
              <a:solidFill>
                <a:prstClr val="black"/>
              </a:solidFill>
              <a:latin typeface="Arial" pitchFamily="34" charset="0"/>
              <a:cs typeface="Arial" pitchFamily="34" charset="0"/>
            </a:endParaRPr>
          </a:p>
          <a:p>
            <a:pPr marL="171450" lvl="0" indent="-171450" algn="just">
              <a:buFont typeface="Arial" pitchFamily="34" charset="0"/>
              <a:buChar char="•"/>
            </a:pPr>
            <a:r>
              <a:rPr lang="fr-FR" sz="1200" dirty="0" smtClean="0">
                <a:solidFill>
                  <a:prstClr val="black"/>
                </a:solidFill>
                <a:latin typeface="Arial" pitchFamily="34" charset="0"/>
                <a:cs typeface="Arial" pitchFamily="34" charset="0"/>
              </a:rPr>
              <a:t>la </a:t>
            </a:r>
            <a:r>
              <a:rPr lang="fr-FR" sz="1200" dirty="0">
                <a:latin typeface="Arial" pitchFamily="34" charset="0"/>
                <a:cs typeface="Arial" pitchFamily="34" charset="0"/>
              </a:rPr>
              <a:t>gestion des stations de production aquacole</a:t>
            </a:r>
            <a:r>
              <a:rPr lang="fr-FR" sz="1200" dirty="0">
                <a:solidFill>
                  <a:prstClr val="black"/>
                </a:solidFill>
                <a:latin typeface="Arial" pitchFamily="34" charset="0"/>
                <a:cs typeface="Arial" pitchFamily="34" charset="0"/>
              </a:rPr>
              <a:t>, </a:t>
            </a:r>
            <a:endParaRPr lang="fr-FR" sz="1200" dirty="0" smtClean="0">
              <a:solidFill>
                <a:prstClr val="black"/>
              </a:solidFill>
              <a:latin typeface="Arial" pitchFamily="34" charset="0"/>
              <a:cs typeface="Arial" pitchFamily="34" charset="0"/>
            </a:endParaRPr>
          </a:p>
          <a:p>
            <a:pPr marL="171450" lvl="0" indent="-171450" algn="just">
              <a:buFont typeface="Arial" pitchFamily="34" charset="0"/>
              <a:buChar char="•"/>
            </a:pPr>
            <a:r>
              <a:rPr lang="fr-FR" sz="1200" dirty="0" smtClean="0">
                <a:solidFill>
                  <a:prstClr val="black"/>
                </a:solidFill>
                <a:latin typeface="Arial" pitchFamily="34" charset="0"/>
                <a:cs typeface="Arial" pitchFamily="34" charset="0"/>
              </a:rPr>
              <a:t>la </a:t>
            </a:r>
            <a:r>
              <a:rPr lang="fr-FR" sz="1200" dirty="0">
                <a:latin typeface="Arial" pitchFamily="34" charset="0"/>
                <a:cs typeface="Arial" pitchFamily="34" charset="0"/>
              </a:rPr>
              <a:t>gestion des laboratoires </a:t>
            </a:r>
            <a:r>
              <a:rPr lang="fr-FR" sz="1200" dirty="0">
                <a:solidFill>
                  <a:prstClr val="black"/>
                </a:solidFill>
                <a:latin typeface="Arial" pitchFamily="34" charset="0"/>
                <a:cs typeface="Arial" pitchFamily="34" charset="0"/>
              </a:rPr>
              <a:t>pour le </a:t>
            </a:r>
            <a:r>
              <a:rPr lang="fr-FR" sz="1200" dirty="0">
                <a:latin typeface="Arial" pitchFamily="34" charset="0"/>
                <a:cs typeface="Arial" pitchFamily="34" charset="0"/>
              </a:rPr>
              <a:t>contrôle de la qualité des produits de la pêche et de l’aquaculture </a:t>
            </a:r>
            <a:endParaRPr lang="fr-FR" sz="1200" dirty="0" smtClean="0">
              <a:latin typeface="Arial" pitchFamily="34" charset="0"/>
              <a:cs typeface="Arial" pitchFamily="34" charset="0"/>
            </a:endParaRPr>
          </a:p>
          <a:p>
            <a:pPr marL="171450" lvl="0" indent="-171450" algn="just">
              <a:buFont typeface="Arial" pitchFamily="34" charset="0"/>
              <a:buChar char="•"/>
            </a:pPr>
            <a:r>
              <a:rPr lang="fr-FR" sz="1200" dirty="0" smtClean="0">
                <a:solidFill>
                  <a:prstClr val="black"/>
                </a:solidFill>
                <a:latin typeface="Arial" pitchFamily="34" charset="0"/>
                <a:cs typeface="Arial" pitchFamily="34" charset="0"/>
              </a:rPr>
              <a:t>et </a:t>
            </a:r>
            <a:r>
              <a:rPr lang="fr-FR" sz="1200" dirty="0">
                <a:solidFill>
                  <a:prstClr val="black"/>
                </a:solidFill>
                <a:latin typeface="Arial" pitchFamily="34" charset="0"/>
                <a:cs typeface="Arial" pitchFamily="34" charset="0"/>
              </a:rPr>
              <a:t>la </a:t>
            </a:r>
            <a:r>
              <a:rPr lang="fr-FR" sz="1200" dirty="0">
                <a:latin typeface="Arial" pitchFamily="34" charset="0"/>
                <a:cs typeface="Arial" pitchFamily="34" charset="0"/>
              </a:rPr>
              <a:t>gestion </a:t>
            </a:r>
            <a:r>
              <a:rPr lang="fr-FR" sz="1200" dirty="0">
                <a:solidFill>
                  <a:prstClr val="black"/>
                </a:solidFill>
                <a:latin typeface="Arial" pitchFamily="34" charset="0"/>
                <a:cs typeface="Arial" pitchFamily="34" charset="0"/>
              </a:rPr>
              <a:t>efficace et durable de </a:t>
            </a:r>
            <a:r>
              <a:rPr lang="fr-FR" sz="1200" dirty="0" smtClean="0">
                <a:solidFill>
                  <a:prstClr val="black"/>
                </a:solidFill>
                <a:latin typeface="Arial" pitchFamily="34" charset="0"/>
                <a:cs typeface="Arial" pitchFamily="34" charset="0"/>
              </a:rPr>
              <a:t>                     notre </a:t>
            </a:r>
            <a:r>
              <a:rPr lang="fr-FR" sz="1200" dirty="0">
                <a:latin typeface="Arial" pitchFamily="34" charset="0"/>
                <a:cs typeface="Arial" pitchFamily="34" charset="0"/>
              </a:rPr>
              <a:t>environnement naturel</a:t>
            </a:r>
            <a:r>
              <a:rPr lang="fr-FR" sz="1200" dirty="0">
                <a:solidFill>
                  <a:prstClr val="black"/>
                </a:solidFill>
                <a:latin typeface="Arial" pitchFamily="34" charset="0"/>
                <a:cs typeface="Arial" pitchFamily="34" charset="0"/>
              </a:rPr>
              <a:t>.</a:t>
            </a:r>
          </a:p>
        </p:txBody>
      </p:sp>
      <p:pic>
        <p:nvPicPr>
          <p:cNvPr id="1030" name="Picture 6" descr="E:\Master_Plaquettes\Fig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0911" y="8493268"/>
            <a:ext cx="1584969" cy="12805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9" name="Rectangle 18"/>
          <p:cNvSpPr/>
          <p:nvPr/>
        </p:nvSpPr>
        <p:spPr>
          <a:xfrm>
            <a:off x="-33868" y="6005894"/>
            <a:ext cx="1734676" cy="344709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rgbClr val="FFFF00"/>
                </a:solidFill>
                <a:effectLst/>
                <a:uLnTx/>
                <a:uFillTx/>
                <a:latin typeface="Calibri" pitchFamily="34" charset="0"/>
                <a:ea typeface="Ebrima" pitchFamily="2" charset="0"/>
                <a:cs typeface="Cordia New" pitchFamily="34" charset="-34"/>
              </a:rPr>
              <a:t>CONTACTS :</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dirty="0" smtClean="0">
              <a:ln>
                <a:noFill/>
              </a:ln>
              <a:solidFill>
                <a:srgbClr val="FFFF00"/>
              </a:solidFill>
              <a:effectLst/>
              <a:uLnTx/>
              <a:uFillTx/>
              <a:latin typeface="Calibri" pitchFamily="34" charset="0"/>
              <a:ea typeface="Ebrima" pitchFamily="2" charset="0"/>
              <a:cs typeface="Cordia New" pitchFamily="34" charset="-34"/>
            </a:endParaRPr>
          </a:p>
          <a:p>
            <a:pPr lvl="0"/>
            <a:r>
              <a:rPr kumimoji="0" lang="fr-FR" sz="1000" b="1" i="0" u="none" strike="noStrike" kern="0" cap="none" spc="0" normalizeH="0" baseline="0" noProof="0" dirty="0" smtClean="0">
                <a:ln>
                  <a:noFill/>
                </a:ln>
                <a:solidFill>
                  <a:srgbClr val="FFFF00"/>
                </a:solidFill>
                <a:effectLst/>
                <a:uLnTx/>
                <a:uFillTx/>
                <a:latin typeface="Calibri" pitchFamily="34" charset="0"/>
                <a:ea typeface="Ebrima" pitchFamily="2" charset="0"/>
                <a:cs typeface="Cordia New" pitchFamily="34" charset="-34"/>
              </a:rPr>
              <a:t>Responsable de la formation Pr. S.M.E-A. A</a:t>
            </a:r>
            <a:r>
              <a:rPr lang="en-US" sz="1000" b="1" dirty="0" smtClean="0">
                <a:solidFill>
                  <a:srgbClr val="FFFF00"/>
                </a:solidFill>
                <a:latin typeface="Calibri" pitchFamily="34" charset="0"/>
                <a:ea typeface="Ebrima" pitchFamily="2" charset="0"/>
                <a:cs typeface="Cordia New" pitchFamily="34" charset="-34"/>
              </a:rPr>
              <a:t>BI-AYAD</a:t>
            </a:r>
            <a:endParaRPr kumimoji="0" lang="fr-FR" sz="1000" b="1" i="0" u="none" strike="noStrike" kern="0" cap="none" spc="0" normalizeH="0" baseline="0" noProof="0" dirty="0" smtClean="0">
              <a:ln>
                <a:noFill/>
              </a:ln>
              <a:solidFill>
                <a:srgbClr val="FFFF00"/>
              </a:solidFill>
              <a:effectLst/>
              <a:uLnTx/>
              <a:uFillTx/>
              <a:latin typeface="Calibri" pitchFamily="34" charset="0"/>
              <a:ea typeface="Ebrima" pitchFamily="2" charset="0"/>
              <a:cs typeface="Cordia New" pitchFamily="34" charset="-3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dirty="0" smtClean="0">
              <a:ln>
                <a:noFill/>
              </a:ln>
              <a:solidFill>
                <a:srgbClr val="FFFF00"/>
              </a:solidFill>
              <a:effectLst/>
              <a:uLnTx/>
              <a:uFillTx/>
              <a:latin typeface="Calibri" pitchFamily="34" charset="0"/>
              <a:ea typeface="Ebrima" pitchFamily="2" charset="0"/>
              <a:cs typeface="Cordia New" pitchFamily="34" charset="-34"/>
            </a:endParaRPr>
          </a:p>
          <a:p>
            <a:pPr marL="0" marR="0" lvl="0" indent="0" defTabSz="914400" eaLnBrk="1" fontAlgn="auto" latinLnBrk="0" hangingPunct="1">
              <a:lnSpc>
                <a:spcPct val="100000"/>
              </a:lnSpc>
              <a:spcBef>
                <a:spcPts val="0"/>
              </a:spcBef>
              <a:spcAft>
                <a:spcPts val="400"/>
              </a:spcAft>
              <a:buClrTx/>
              <a:buSzTx/>
              <a:buFontTx/>
              <a:buNone/>
              <a:tabLst/>
              <a:defRPr/>
            </a:pPr>
            <a:r>
              <a:rPr lang="fr-FR" sz="1000" b="1" kern="0" dirty="0" smtClean="0">
                <a:solidFill>
                  <a:srgbClr val="FFFF00"/>
                </a:solidFill>
                <a:latin typeface="Calibri" pitchFamily="34" charset="0"/>
                <a:ea typeface="Ebrima" pitchFamily="2" charset="0"/>
                <a:cs typeface="Cordia New" pitchFamily="34" charset="-34"/>
              </a:rPr>
              <a:t>Laboratoire d’Aquaculture et de Bioremédiation  -AQUABIOR </a:t>
            </a:r>
          </a:p>
          <a:p>
            <a:pPr marL="0" marR="0" lvl="0" indent="0" defTabSz="914400" eaLnBrk="1" fontAlgn="auto" latinLnBrk="0" hangingPunct="1">
              <a:lnSpc>
                <a:spcPct val="100000"/>
              </a:lnSpc>
              <a:spcBef>
                <a:spcPts val="0"/>
              </a:spcBef>
              <a:spcAft>
                <a:spcPts val="400"/>
              </a:spcAft>
              <a:buClrTx/>
              <a:buSzTx/>
              <a:buFontTx/>
              <a:buNone/>
              <a:tabLst/>
              <a:defRPr/>
            </a:pPr>
            <a:r>
              <a:rPr kumimoji="0" lang="fr-FR" sz="1000" b="1" i="0" u="none" strike="noStrike" kern="0" cap="none" spc="0" normalizeH="0" baseline="0" noProof="0" dirty="0" smtClean="0">
                <a:ln>
                  <a:noFill/>
                </a:ln>
                <a:solidFill>
                  <a:srgbClr val="FFFF00"/>
                </a:solidFill>
                <a:effectLst/>
                <a:uLnTx/>
                <a:uFillTx/>
                <a:latin typeface="Calibri" pitchFamily="34" charset="0"/>
                <a:ea typeface="Ebrima" pitchFamily="2" charset="0"/>
                <a:cs typeface="Cordia New" pitchFamily="34" charset="-34"/>
              </a:rPr>
              <a:t>Département de Biotechnologie,</a:t>
            </a:r>
          </a:p>
          <a:p>
            <a:pPr marL="0" marR="0" lvl="0" indent="0" defTabSz="914400" eaLnBrk="1" fontAlgn="auto" latinLnBrk="0" hangingPunct="1">
              <a:lnSpc>
                <a:spcPct val="100000"/>
              </a:lnSpc>
              <a:spcBef>
                <a:spcPts val="0"/>
              </a:spcBef>
              <a:spcAft>
                <a:spcPts val="400"/>
              </a:spcAft>
              <a:buClrTx/>
              <a:buSzTx/>
              <a:buFontTx/>
              <a:buNone/>
              <a:tabLst/>
              <a:defRPr/>
            </a:pPr>
            <a:r>
              <a:rPr kumimoji="0" lang="fr-FR" sz="1000" b="1" i="0" u="none" strike="noStrike" kern="0" cap="none" spc="0" normalizeH="0" baseline="0" noProof="0" dirty="0" smtClean="0">
                <a:ln>
                  <a:noFill/>
                </a:ln>
                <a:solidFill>
                  <a:srgbClr val="FFFF00"/>
                </a:solidFill>
                <a:effectLst/>
                <a:uLnTx/>
                <a:uFillTx/>
                <a:latin typeface="Calibri" pitchFamily="34" charset="0"/>
                <a:ea typeface="Ebrima" pitchFamily="2" charset="0"/>
                <a:cs typeface="Cordia New" pitchFamily="34" charset="-34"/>
              </a:rPr>
              <a:t>Faculté des Sciences de la Nature et de la Vie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smtClean="0">
                <a:ln>
                  <a:noFill/>
                </a:ln>
                <a:solidFill>
                  <a:srgbClr val="FFFF00"/>
                </a:solidFill>
                <a:effectLst/>
                <a:uLnTx/>
                <a:uFillTx/>
                <a:latin typeface="Calibri" pitchFamily="34" charset="0"/>
                <a:ea typeface="Ebrima" pitchFamily="2" charset="0"/>
                <a:cs typeface="Cordia New" pitchFamily="34" charset="-34"/>
              </a:rPr>
              <a:t>Université d’Oran, Algérie</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dirty="0" smtClean="0">
              <a:ln>
                <a:noFill/>
              </a:ln>
              <a:solidFill>
                <a:srgbClr val="FFFF00"/>
              </a:solidFill>
              <a:effectLst/>
              <a:uLnTx/>
              <a:uFillTx/>
              <a:latin typeface="Calibri" pitchFamily="34" charset="0"/>
              <a:ea typeface="Ebrima" pitchFamily="2" charset="0"/>
              <a:cs typeface="Cordia New" pitchFamily="34" charset="-3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dirty="0" smtClean="0">
              <a:ln>
                <a:noFill/>
              </a:ln>
              <a:solidFill>
                <a:srgbClr val="FFFF00"/>
              </a:solidFill>
              <a:effectLst/>
              <a:uLnTx/>
              <a:uFillTx/>
              <a:latin typeface="Calibri" pitchFamily="34" charset="0"/>
              <a:ea typeface="Ebrima" pitchFamily="2" charset="0"/>
              <a:cs typeface="Cordia New" pitchFamily="34" charset="-3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dirty="0" smtClean="0">
              <a:ln>
                <a:noFill/>
              </a:ln>
              <a:solidFill>
                <a:srgbClr val="FFFF00"/>
              </a:solidFill>
              <a:effectLst/>
              <a:uLnTx/>
              <a:uFillTx/>
              <a:latin typeface="Calibri" pitchFamily="34" charset="0"/>
              <a:ea typeface="Ebrima" pitchFamily="2" charset="0"/>
              <a:cs typeface="Cordia New" pitchFamily="34" charset="-34"/>
            </a:endParaRPr>
          </a:p>
          <a:p>
            <a:pPr marL="0" marR="0" lvl="0" indent="0" defTabSz="914400" eaLnBrk="1" fontAlgn="auto" latinLnBrk="0" hangingPunct="1">
              <a:lnSpc>
                <a:spcPct val="100000"/>
              </a:lnSpc>
              <a:spcBef>
                <a:spcPts val="0"/>
              </a:spcBef>
              <a:spcAft>
                <a:spcPts val="600"/>
              </a:spcAft>
              <a:buClrTx/>
              <a:buSzTx/>
              <a:buFontTx/>
              <a:buNone/>
              <a:tabLst/>
              <a:defRPr/>
            </a:pPr>
            <a:endParaRPr kumimoji="0" lang="fr-FR" sz="1000" b="1" i="0" u="none" strike="noStrike" kern="0" cap="none" spc="0" normalizeH="0" baseline="0" noProof="0" dirty="0" smtClean="0">
              <a:ln>
                <a:noFill/>
              </a:ln>
              <a:solidFill>
                <a:srgbClr val="FFFF00"/>
              </a:solidFill>
              <a:effectLst/>
              <a:uLnTx/>
              <a:uFillTx/>
              <a:latin typeface="Calibri" pitchFamily="34" charset="0"/>
              <a:ea typeface="Ebrima" pitchFamily="2" charset="0"/>
              <a:cs typeface="Cordia New" pitchFamily="34" charset="-34"/>
            </a:endParaRPr>
          </a:p>
          <a:p>
            <a:pPr marL="0" marR="0" lvl="0" indent="0" defTabSz="914400" eaLnBrk="1" fontAlgn="auto" latinLnBrk="0" hangingPunct="1">
              <a:lnSpc>
                <a:spcPct val="100000"/>
              </a:lnSpc>
              <a:spcBef>
                <a:spcPts val="0"/>
              </a:spcBef>
              <a:spcAft>
                <a:spcPts val="600"/>
              </a:spcAft>
              <a:buClrTx/>
              <a:buSzTx/>
              <a:buFontTx/>
              <a:buNone/>
              <a:tabLst/>
              <a:defRPr/>
            </a:pPr>
            <a:r>
              <a:rPr kumimoji="0" lang="fr-FR" sz="1000" b="1" i="0" u="none" strike="noStrike" kern="0" cap="none" spc="0" normalizeH="0" baseline="0" noProof="0" dirty="0" smtClean="0">
                <a:ln>
                  <a:noFill/>
                </a:ln>
                <a:solidFill>
                  <a:srgbClr val="FFFF00"/>
                </a:solidFill>
                <a:effectLst/>
                <a:uLnTx/>
                <a:uFillTx/>
                <a:latin typeface="Calibri" pitchFamily="34" charset="0"/>
                <a:ea typeface="Ebrima" pitchFamily="2" charset="0"/>
                <a:cs typeface="Cordia New" pitchFamily="34" charset="-34"/>
              </a:rPr>
              <a:t>00213 065 919 6033</a:t>
            </a:r>
          </a:p>
          <a:p>
            <a:pPr marL="0" marR="0" lvl="0" indent="0" defTabSz="914400" eaLnBrk="1" fontAlgn="auto" latinLnBrk="0" hangingPunct="1">
              <a:lnSpc>
                <a:spcPct val="100000"/>
              </a:lnSpc>
              <a:spcBef>
                <a:spcPts val="0"/>
              </a:spcBef>
              <a:buClrTx/>
              <a:buSzTx/>
              <a:buFontTx/>
              <a:buNone/>
              <a:tabLst/>
              <a:defRPr/>
            </a:pPr>
            <a:r>
              <a:rPr kumimoji="0" lang="fr-FR" sz="900" b="1" u="none" strike="noStrike" kern="0" cap="none" spc="0" normalizeH="0" baseline="0" noProof="0" dirty="0" smtClean="0">
                <a:ln>
                  <a:noFill/>
                </a:ln>
                <a:solidFill>
                  <a:srgbClr val="FFFF00"/>
                </a:solidFill>
                <a:effectLst/>
                <a:uLnTx/>
                <a:uFillTx/>
                <a:latin typeface="Calibri" pitchFamily="34" charset="0"/>
                <a:ea typeface="Ebrima" pitchFamily="2" charset="0"/>
                <a:cs typeface="Cordia New" pitchFamily="34" charset="-34"/>
              </a:rPr>
              <a:t>aquabior.univoran@gmail.com</a:t>
            </a:r>
          </a:p>
          <a:p>
            <a:pPr lvl="0"/>
            <a:r>
              <a:rPr kumimoji="0" lang="fr-FR" sz="900" b="1" i="0" u="none" strike="noStrike" kern="0" cap="none" spc="0" normalizeH="0" baseline="0" noProof="0" dirty="0" smtClean="0">
                <a:ln>
                  <a:noFill/>
                </a:ln>
                <a:solidFill>
                  <a:srgbClr val="FFFF00"/>
                </a:solidFill>
                <a:effectLst/>
                <a:uLnTx/>
                <a:uFillTx/>
                <a:latin typeface="Calibri" pitchFamily="34" charset="0"/>
                <a:ea typeface="Ebrima" pitchFamily="2" charset="0"/>
                <a:cs typeface="Cordia New" pitchFamily="34" charset="-34"/>
              </a:rPr>
              <a:t>a.abi-ayad@hotmail.com </a:t>
            </a:r>
          </a:p>
        </p:txBody>
      </p:sp>
      <p:pic>
        <p:nvPicPr>
          <p:cNvPr id="1031" name="Picture 7" descr="E:\Master_Plaquettes\Tél_Emai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691" y="8518307"/>
            <a:ext cx="323125" cy="3231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27951" y="807047"/>
            <a:ext cx="2068799" cy="253916"/>
          </a:xfrm>
          <a:prstGeom prst="rect">
            <a:avLst/>
          </a:prstGeom>
        </p:spPr>
        <p:txBody>
          <a:bodyPr wrap="square">
            <a:spAutoFit/>
          </a:bodyPr>
          <a:lstStyle/>
          <a:p>
            <a:pPr algn="ctr"/>
            <a:r>
              <a:rPr lang="fr-FR" sz="1000" b="1" dirty="0" smtClean="0">
                <a:latin typeface="Candara" pitchFamily="34" charset="0"/>
                <a:ea typeface="Ebrima" pitchFamily="2" charset="0"/>
                <a:cs typeface="Ebrima" pitchFamily="2" charset="0"/>
              </a:rPr>
              <a:t>www.aquabior-univoran.com</a:t>
            </a:r>
            <a:endParaRPr lang="fr-FR" sz="1000" b="1" dirty="0">
              <a:latin typeface="Candara" pitchFamily="34" charset="0"/>
              <a:ea typeface="Ebrima" pitchFamily="2" charset="0"/>
              <a:cs typeface="Ebrima" pitchFamily="2" charset="0"/>
            </a:endParaRPr>
          </a:p>
        </p:txBody>
      </p:sp>
      <p:sp>
        <p:nvSpPr>
          <p:cNvPr id="17" name="Rectangle 16"/>
          <p:cNvSpPr/>
          <p:nvPr/>
        </p:nvSpPr>
        <p:spPr>
          <a:xfrm>
            <a:off x="2459174" y="686767"/>
            <a:ext cx="3595836" cy="487313"/>
          </a:xfrm>
          <a:prstGeom prst="rect">
            <a:avLst/>
          </a:prstGeom>
        </p:spPr>
        <p:txBody>
          <a:bodyPr wrap="square">
            <a:spAutoFit/>
          </a:bodyPr>
          <a:lstStyle/>
          <a:p>
            <a:pPr algn="ctr">
              <a:spcAft>
                <a:spcPts val="200"/>
              </a:spcAft>
            </a:pPr>
            <a:r>
              <a:rPr lang="fr-FR" sz="1200" b="1" dirty="0" smtClean="0">
                <a:solidFill>
                  <a:srgbClr val="002060"/>
                </a:solidFill>
                <a:latin typeface="Corbel" pitchFamily="34" charset="0"/>
              </a:rPr>
              <a:t>DOMAINE : SCIENCES DE LA NATURE ET DE LA VIE</a:t>
            </a:r>
          </a:p>
          <a:p>
            <a:pPr algn="ctr">
              <a:spcAft>
                <a:spcPts val="200"/>
              </a:spcAft>
            </a:pPr>
            <a:r>
              <a:rPr lang="fr-FR" sz="1200" b="1" dirty="0" smtClean="0">
                <a:solidFill>
                  <a:srgbClr val="002060"/>
                </a:solidFill>
                <a:latin typeface="Corbel" pitchFamily="34" charset="0"/>
              </a:rPr>
              <a:t>FILIÈRE : BIOTECHNOLOGIE</a:t>
            </a:r>
            <a:endParaRPr lang="fr-FR" sz="1200" b="1" dirty="0">
              <a:solidFill>
                <a:srgbClr val="002060"/>
              </a:solidFill>
              <a:latin typeface="Corbel" pitchFamily="34" charset="0"/>
            </a:endParaRPr>
          </a:p>
        </p:txBody>
      </p:sp>
    </p:spTree>
    <p:extLst>
      <p:ext uri="{BB962C8B-B14F-4D97-AF65-F5344CB8AC3E}">
        <p14:creationId xmlns:p14="http://schemas.microsoft.com/office/powerpoint/2010/main" val="2472474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Master_Plaquettes\oce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2" y="0"/>
            <a:ext cx="1644702" cy="9906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38500" y="128464"/>
            <a:ext cx="4954860" cy="1661993"/>
          </a:xfrm>
          <a:prstGeom prst="rect">
            <a:avLst/>
          </a:prstGeom>
        </p:spPr>
        <p:txBody>
          <a:bodyPr wrap="square">
            <a:spAutoFit/>
          </a:bodyPr>
          <a:lstStyle/>
          <a:p>
            <a:pPr marR="180340" lvl="0" algn="just">
              <a:spcAft>
                <a:spcPts val="600"/>
              </a:spcAft>
            </a:pPr>
            <a:r>
              <a:rPr lang="fr-FR" sz="1200" b="1" dirty="0" smtClean="0">
                <a:latin typeface="Arial" pitchFamily="34" charset="0"/>
                <a:cs typeface="Arial" pitchFamily="34" charset="0"/>
                <a:sym typeface="Wingdings"/>
              </a:rPr>
              <a:t> </a:t>
            </a:r>
            <a:r>
              <a:rPr lang="fr-FR" sz="1300" b="1" dirty="0" smtClean="0">
                <a:effectLst/>
                <a:latin typeface="Arial" pitchFamily="34" charset="0"/>
                <a:ea typeface="Calibri"/>
                <a:cs typeface="Arial" pitchFamily="34" charset="0"/>
              </a:rPr>
              <a:t>Conditions d’accès</a:t>
            </a:r>
            <a:endParaRPr lang="fr-FR" sz="1300" dirty="0" smtClean="0">
              <a:effectLst/>
              <a:latin typeface="Arial" pitchFamily="34" charset="0"/>
              <a:ea typeface="Calibri"/>
              <a:cs typeface="Arial" pitchFamily="34" charset="0"/>
            </a:endParaRPr>
          </a:p>
          <a:p>
            <a:pPr algn="just"/>
            <a:r>
              <a:rPr lang="fr-FR" sz="1200" dirty="0" smtClean="0">
                <a:solidFill>
                  <a:schemeClr val="bg1"/>
                </a:solidFill>
                <a:effectLst/>
                <a:latin typeface="Arial" pitchFamily="34" charset="0"/>
                <a:ea typeface="Calibri"/>
                <a:cs typeface="Arial" pitchFamily="34" charset="0"/>
              </a:rPr>
              <a:t>Le master est ouvert à toutes les licences des Sciences de la Nature et de la Vie, de Biotechnologies, ainsi qu’aux licences de l’Aquaculture et des Sciences de la Mer. </a:t>
            </a:r>
          </a:p>
          <a:p>
            <a:pPr algn="just">
              <a:spcAft>
                <a:spcPts val="600"/>
              </a:spcAft>
            </a:pPr>
            <a:r>
              <a:rPr lang="fr-FR" sz="1200" dirty="0" smtClean="0">
                <a:solidFill>
                  <a:schemeClr val="bg1"/>
                </a:solidFill>
                <a:effectLst/>
                <a:latin typeface="Arial" pitchFamily="34" charset="0"/>
                <a:ea typeface="Calibri"/>
                <a:cs typeface="Arial" pitchFamily="34" charset="0"/>
              </a:rPr>
              <a:t>Des passerelles sont possibles. Les étudiants ayant un DES ou Ingéniorat ou autre diplôme équivalent sur les spécialités citées ci-dessus, ainsi que des résultats satisfaisants au cours de leur cursus de graduation peuvent accéder au master de ce parcours.</a:t>
            </a:r>
            <a:r>
              <a:rPr lang="fr-FR" sz="1200" dirty="0" smtClean="0">
                <a:effectLst/>
                <a:latin typeface="Arial" pitchFamily="34" charset="0"/>
                <a:ea typeface="Calibri"/>
                <a:cs typeface="Arial" pitchFamily="34" charset="0"/>
              </a:rPr>
              <a:t> </a:t>
            </a:r>
          </a:p>
        </p:txBody>
      </p:sp>
      <p:graphicFrame>
        <p:nvGraphicFramePr>
          <p:cNvPr id="4" name="Objet 3"/>
          <p:cNvGraphicFramePr>
            <a:graphicFrameLocks noChangeAspect="1"/>
          </p:cNvGraphicFramePr>
          <p:nvPr>
            <p:extLst>
              <p:ext uri="{D42A27DB-BD31-4B8C-83A1-F6EECF244321}">
                <p14:modId xmlns:p14="http://schemas.microsoft.com/office/powerpoint/2010/main" val="3032186391"/>
              </p:ext>
            </p:extLst>
          </p:nvPr>
        </p:nvGraphicFramePr>
        <p:xfrm>
          <a:off x="1628800" y="2116654"/>
          <a:ext cx="5274790" cy="2605137"/>
        </p:xfrm>
        <a:graphic>
          <a:graphicData uri="http://schemas.openxmlformats.org/presentationml/2006/ole">
            <mc:AlternateContent xmlns:mc="http://schemas.openxmlformats.org/markup-compatibility/2006">
              <mc:Choice xmlns:v="urn:schemas-microsoft-com:vml" Requires="v">
                <p:oleObj spid="_x0000_s2080" name="Document" r:id="rId5" imgW="6659748" imgH="3192588" progId="Word.Document.12">
                  <p:embed/>
                </p:oleObj>
              </mc:Choice>
              <mc:Fallback>
                <p:oleObj name="Document" r:id="rId5" imgW="6659748" imgH="3192588" progId="Word.Document.12">
                  <p:embed/>
                  <p:pic>
                    <p:nvPicPr>
                      <p:cNvPr id="0" name=""/>
                      <p:cNvPicPr/>
                      <p:nvPr/>
                    </p:nvPicPr>
                    <p:blipFill>
                      <a:blip r:embed="rId6"/>
                      <a:stretch>
                        <a:fillRect/>
                      </a:stretch>
                    </p:blipFill>
                    <p:spPr>
                      <a:xfrm>
                        <a:off x="1628800" y="2116654"/>
                        <a:ext cx="5274790" cy="2605137"/>
                      </a:xfrm>
                      <a:prstGeom prst="rect">
                        <a:avLst/>
                      </a:prstGeom>
                    </p:spPr>
                  </p:pic>
                </p:oleObj>
              </mc:Fallback>
            </mc:AlternateContent>
          </a:graphicData>
        </a:graphic>
      </p:graphicFrame>
      <p:sp>
        <p:nvSpPr>
          <p:cNvPr id="5" name="Rectangle 4"/>
          <p:cNvSpPr/>
          <p:nvPr/>
        </p:nvSpPr>
        <p:spPr>
          <a:xfrm>
            <a:off x="1738500" y="1790456"/>
            <a:ext cx="2893741" cy="307777"/>
          </a:xfrm>
          <a:prstGeom prst="rect">
            <a:avLst/>
          </a:prstGeom>
        </p:spPr>
        <p:txBody>
          <a:bodyPr wrap="none">
            <a:spAutoFit/>
          </a:bodyPr>
          <a:lstStyle/>
          <a:p>
            <a:pPr lvl="0">
              <a:spcAft>
                <a:spcPts val="600"/>
              </a:spcAft>
            </a:pPr>
            <a:r>
              <a:rPr lang="fr-FR" sz="1400" b="1" dirty="0" smtClean="0">
                <a:latin typeface="Arial" pitchFamily="34" charset="0"/>
                <a:cs typeface="Arial" pitchFamily="34" charset="0"/>
                <a:sym typeface="Wingdings"/>
              </a:rPr>
              <a:t> </a:t>
            </a:r>
            <a:r>
              <a:rPr lang="fr-FR" sz="1300" b="1" dirty="0" smtClean="0">
                <a:latin typeface="Arial" pitchFamily="34" charset="0"/>
                <a:cs typeface="Arial" pitchFamily="34" charset="0"/>
              </a:rPr>
              <a:t>Programme des enseignements</a:t>
            </a:r>
            <a:endParaRPr lang="fr-FR" sz="1300" b="1" dirty="0">
              <a:latin typeface="Arial" pitchFamily="34" charset="0"/>
              <a:cs typeface="Arial" pitchFamily="34" charset="0"/>
            </a:endParaRPr>
          </a:p>
        </p:txBody>
      </p:sp>
      <p:graphicFrame>
        <p:nvGraphicFramePr>
          <p:cNvPr id="6" name="Objet 5"/>
          <p:cNvGraphicFramePr>
            <a:graphicFrameLocks noChangeAspect="1"/>
          </p:cNvGraphicFramePr>
          <p:nvPr>
            <p:extLst>
              <p:ext uri="{D42A27DB-BD31-4B8C-83A1-F6EECF244321}">
                <p14:modId xmlns:p14="http://schemas.microsoft.com/office/powerpoint/2010/main" val="2237421581"/>
              </p:ext>
            </p:extLst>
          </p:nvPr>
        </p:nvGraphicFramePr>
        <p:xfrm>
          <a:off x="1643236" y="4462392"/>
          <a:ext cx="5229200" cy="2687836"/>
        </p:xfrm>
        <a:graphic>
          <a:graphicData uri="http://schemas.openxmlformats.org/presentationml/2006/ole">
            <mc:AlternateContent xmlns:mc="http://schemas.openxmlformats.org/markup-compatibility/2006">
              <mc:Choice xmlns:v="urn:schemas-microsoft-com:vml" Requires="v">
                <p:oleObj spid="_x0000_s2081" name="Document" r:id="rId8" imgW="6659748" imgH="2995082" progId="Word.Document.12">
                  <p:embed/>
                </p:oleObj>
              </mc:Choice>
              <mc:Fallback>
                <p:oleObj name="Document" r:id="rId8" imgW="6659748" imgH="2995082" progId="Word.Document.12">
                  <p:embed/>
                  <p:pic>
                    <p:nvPicPr>
                      <p:cNvPr id="0" name=""/>
                      <p:cNvPicPr/>
                      <p:nvPr/>
                    </p:nvPicPr>
                    <p:blipFill>
                      <a:blip r:embed="rId9"/>
                      <a:stretch>
                        <a:fillRect/>
                      </a:stretch>
                    </p:blipFill>
                    <p:spPr>
                      <a:xfrm>
                        <a:off x="1643236" y="4462392"/>
                        <a:ext cx="5229200" cy="2687836"/>
                      </a:xfrm>
                      <a:prstGeom prst="rect">
                        <a:avLst/>
                      </a:prstGeom>
                    </p:spPr>
                  </p:pic>
                </p:oleObj>
              </mc:Fallback>
            </mc:AlternateContent>
          </a:graphicData>
        </a:graphic>
      </p:graphicFrame>
      <p:graphicFrame>
        <p:nvGraphicFramePr>
          <p:cNvPr id="7" name="Objet 6"/>
          <p:cNvGraphicFramePr>
            <a:graphicFrameLocks noChangeAspect="1"/>
          </p:cNvGraphicFramePr>
          <p:nvPr>
            <p:extLst>
              <p:ext uri="{D42A27DB-BD31-4B8C-83A1-F6EECF244321}">
                <p14:modId xmlns:p14="http://schemas.microsoft.com/office/powerpoint/2010/main" val="1914725476"/>
              </p:ext>
            </p:extLst>
          </p:nvPr>
        </p:nvGraphicFramePr>
        <p:xfrm>
          <a:off x="1656199" y="6864963"/>
          <a:ext cx="5229199" cy="2722856"/>
        </p:xfrm>
        <a:graphic>
          <a:graphicData uri="http://schemas.openxmlformats.org/presentationml/2006/ole">
            <mc:AlternateContent xmlns:mc="http://schemas.openxmlformats.org/markup-compatibility/2006">
              <mc:Choice xmlns:v="urn:schemas-microsoft-com:vml" Requires="v">
                <p:oleObj spid="_x0000_s2082" name="Document" r:id="rId11" imgW="6659748" imgH="2387400" progId="Word.Document.12">
                  <p:embed/>
                </p:oleObj>
              </mc:Choice>
              <mc:Fallback>
                <p:oleObj name="Document" r:id="rId11" imgW="6659748" imgH="2387400" progId="Word.Document.12">
                  <p:embed/>
                  <p:pic>
                    <p:nvPicPr>
                      <p:cNvPr id="0" name=""/>
                      <p:cNvPicPr/>
                      <p:nvPr/>
                    </p:nvPicPr>
                    <p:blipFill>
                      <a:blip r:embed="rId12"/>
                      <a:stretch>
                        <a:fillRect/>
                      </a:stretch>
                    </p:blipFill>
                    <p:spPr>
                      <a:xfrm>
                        <a:off x="1656199" y="6864963"/>
                        <a:ext cx="5229199" cy="2722856"/>
                      </a:xfrm>
                      <a:prstGeom prst="rect">
                        <a:avLst/>
                      </a:prstGeom>
                    </p:spPr>
                  </p:pic>
                </p:oleObj>
              </mc:Fallback>
            </mc:AlternateContent>
          </a:graphicData>
        </a:graphic>
      </p:graphicFrame>
      <p:graphicFrame>
        <p:nvGraphicFramePr>
          <p:cNvPr id="8" name="Objet 7"/>
          <p:cNvGraphicFramePr>
            <a:graphicFrameLocks noChangeAspect="1"/>
          </p:cNvGraphicFramePr>
          <p:nvPr>
            <p:extLst>
              <p:ext uri="{D42A27DB-BD31-4B8C-83A1-F6EECF244321}">
                <p14:modId xmlns:p14="http://schemas.microsoft.com/office/powerpoint/2010/main" val="390182330"/>
              </p:ext>
            </p:extLst>
          </p:nvPr>
        </p:nvGraphicFramePr>
        <p:xfrm>
          <a:off x="1639042" y="9224889"/>
          <a:ext cx="5246341" cy="952500"/>
        </p:xfrm>
        <a:graphic>
          <a:graphicData uri="http://schemas.openxmlformats.org/presentationml/2006/ole">
            <mc:AlternateContent xmlns:mc="http://schemas.openxmlformats.org/markup-compatibility/2006">
              <mc:Choice xmlns:v="urn:schemas-microsoft-com:vml" Requires="v">
                <p:oleObj spid="_x0000_s2083" name="Document" r:id="rId14" imgW="6663002" imgH="953227" progId="Word.Document.12">
                  <p:embed/>
                </p:oleObj>
              </mc:Choice>
              <mc:Fallback>
                <p:oleObj name="Document" r:id="rId14" imgW="6663002" imgH="953227" progId="Word.Document.12">
                  <p:embed/>
                  <p:pic>
                    <p:nvPicPr>
                      <p:cNvPr id="0" name=""/>
                      <p:cNvPicPr/>
                      <p:nvPr/>
                    </p:nvPicPr>
                    <p:blipFill>
                      <a:blip r:embed="rId15"/>
                      <a:stretch>
                        <a:fillRect/>
                      </a:stretch>
                    </p:blipFill>
                    <p:spPr>
                      <a:xfrm>
                        <a:off x="1639042" y="9224889"/>
                        <a:ext cx="5246341" cy="952500"/>
                      </a:xfrm>
                      <a:prstGeom prst="rect">
                        <a:avLst/>
                      </a:prstGeom>
                    </p:spPr>
                  </p:pic>
                </p:oleObj>
              </mc:Fallback>
            </mc:AlternateContent>
          </a:graphicData>
        </a:graphic>
      </p:graphicFrame>
    </p:spTree>
    <p:extLst>
      <p:ext uri="{BB962C8B-B14F-4D97-AF65-F5344CB8AC3E}">
        <p14:creationId xmlns:p14="http://schemas.microsoft.com/office/powerpoint/2010/main" val="3569788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été">
  <a:themeElements>
    <a:clrScheme name="été">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été">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été">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TC101972873[[fn=Été]]</Template>
  <TotalTime>282</TotalTime>
  <Words>399</Words>
  <Application>Microsoft Office PowerPoint</Application>
  <PresentationFormat>Format A4 (210 x 297 mm)</PresentationFormat>
  <Paragraphs>35</Paragraphs>
  <Slides>2</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vt:i4>
      </vt:variant>
    </vt:vector>
  </HeadingPairs>
  <TitlesOfParts>
    <vt:vector size="4" baseType="lpstr">
      <vt:lpstr>été</vt:lpstr>
      <vt:lpstr>Document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Anonym</dc:creator>
  <cp:lastModifiedBy>Anonym</cp:lastModifiedBy>
  <cp:revision>17</cp:revision>
  <dcterms:created xsi:type="dcterms:W3CDTF">2013-01-19T11:51:30Z</dcterms:created>
  <dcterms:modified xsi:type="dcterms:W3CDTF">2013-01-19T17:55:19Z</dcterms:modified>
</cp:coreProperties>
</file>